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2"/>
  </p:notesMasterIdLst>
  <p:sldIdLst>
    <p:sldId id="257" r:id="rId4"/>
    <p:sldId id="281" r:id="rId5"/>
    <p:sldId id="282" r:id="rId6"/>
    <p:sldId id="283" r:id="rId7"/>
    <p:sldId id="284" r:id="rId8"/>
    <p:sldId id="286" r:id="rId9"/>
    <p:sldId id="288" r:id="rId10"/>
    <p:sldId id="271" r:id="rId11"/>
  </p:sldIdLst>
  <p:sldSz cx="9144000" cy="6858000" type="screen4x3"/>
  <p:notesSz cx="6797675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 Heinink" initials="RH" lastIdx="10" clrIdx="0"/>
  <p:cmAuthor id="1" name="stage" initials="s" lastIdx="1" clrIdx="1"/>
  <p:cmAuthor id="2" name="Conny Spijker" initials="CS" lastIdx="3" clrIdx="2">
    <p:extLst>
      <p:ext uri="{19B8F6BF-5375-455C-9EA6-DF929625EA0E}">
        <p15:presenceInfo xmlns:p15="http://schemas.microsoft.com/office/powerpoint/2012/main" userId="S-1-5-21-995686486-2085390450-133851869-1406" providerId="AD"/>
      </p:ext>
    </p:extLst>
  </p:cmAuthor>
  <p:cmAuthor id="3" name="Margreet Polinder" initials="MP" lastIdx="1" clrIdx="3">
    <p:extLst>
      <p:ext uri="{19B8F6BF-5375-455C-9EA6-DF929625EA0E}">
        <p15:presenceInfo xmlns:p15="http://schemas.microsoft.com/office/powerpoint/2012/main" userId="701250b412a32c0b" providerId="Windows Live"/>
      </p:ext>
    </p:extLst>
  </p:cmAuthor>
  <p:cmAuthor id="4" name="Maartje Smit" initials="MS" lastIdx="4" clrIdx="4">
    <p:extLst>
      <p:ext uri="{19B8F6BF-5375-455C-9EA6-DF929625EA0E}">
        <p15:presenceInfo xmlns:p15="http://schemas.microsoft.com/office/powerpoint/2012/main" userId="S::maartjesmit@eduhintovd.nl::e38fa831-cebc-422b-b7d2-d7bd22b11cf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69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863BDC-7D76-4534-BED8-F9FD901C27FA}" v="1" dt="2023-02-04T08:21:09.9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4665" autoAdjust="0"/>
  </p:normalViewPr>
  <p:slideViewPr>
    <p:cSldViewPr>
      <p:cViewPr varScale="1">
        <p:scale>
          <a:sx n="62" d="100"/>
          <a:sy n="62" d="100"/>
        </p:scale>
        <p:origin x="144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9C9FA-37CC-461A-A6FE-3E1117F238D5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1979F-49B7-439E-B140-C8BC3C6150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2112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Beste</a:t>
            </a:r>
            <a:r>
              <a:rPr lang="nl-NL" baseline="0" dirty="0"/>
              <a:t> docent,</a:t>
            </a:r>
          </a:p>
          <a:p>
            <a:endParaRPr lang="nl-NL" baseline="0" dirty="0"/>
          </a:p>
          <a:p>
            <a:r>
              <a:rPr lang="nl-NL" baseline="0" dirty="0"/>
              <a:t>U kunt in deze presentatie zelf dia’s toevoegen, weghalen of wijzigen. Zo kunt u er voor zorgen dat de presentatie aansluit bij uw lessen.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161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60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479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6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410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44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5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50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328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42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303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73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www.youtube.com/embed/1fwSz4fxEbI?rel=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youtu.be/gSiq9KzyLrc?t=62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s://www.youtube.com/embed/cMmx_lyK1XM?rel=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hyperlink" Target="https://www.youtube.com/embed/xMQoUFVf3G4?rel=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hyperlink" Target="https://www.youtube.com/embed/L1PJvzA_4yk?rel=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hyperlink" Target="https://bloomsite.nl/planning-tips/7-tips-over-planning-vanuit-jaren-ervaring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food, white&#10;&#10;Description automatically generated">
            <a:extLst>
              <a:ext uri="{FF2B5EF4-FFF2-40B4-BE49-F238E27FC236}">
                <a16:creationId xmlns:a16="http://schemas.microsoft.com/office/drawing/2014/main" id="{88C37F7F-CBE3-4E07-96AB-AD7005A43EE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8" y="0"/>
            <a:ext cx="9142664" cy="6858000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24036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Planning</a:t>
              </a:r>
            </a:p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hoofdstuk 11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95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6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6077226-B795-4A91-992E-28C48036610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2850760"/>
            <a:chOff x="-648580" y="234849"/>
            <a:chExt cx="4068452" cy="2045678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2163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19877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Functie van een planning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planning = ordenen van activiteiten op basis van prioriteit en coördineren van deze activiteiten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Een planning brengt overzicht in de hoeveelheid werk, het soort werk, de volgorde en welke dingen er van elkaar afhankelijk zijn.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De taken worden inzichtelijk voor iedereen.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Controle op taken die voor een bepaalde tijd af moeten zijn, wordt makkelijker.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Zonder planning functioneert een leidinggevende niet effectief en efficiënt en weten medewerkers niet waar ze aan toe zijn.</a:t>
              </a: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3" y="3134602"/>
            <a:ext cx="4215579" cy="657902"/>
            <a:chOff x="4788024" y="2708920"/>
            <a:chExt cx="4218731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97501" y="2897555"/>
              <a:ext cx="400925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Maak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jij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wel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eens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planning? Hoe doe je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dat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186B1EF3-41D4-4D16-AF99-8AC554DC4F1C}"/>
              </a:ext>
            </a:extLst>
          </p:cNvPr>
          <p:cNvGrpSpPr/>
          <p:nvPr/>
        </p:nvGrpSpPr>
        <p:grpSpPr>
          <a:xfrm>
            <a:off x="4788023" y="3956781"/>
            <a:ext cx="4068453" cy="2448273"/>
            <a:chOff x="4788023" y="3956781"/>
            <a:chExt cx="4068453" cy="2448273"/>
          </a:xfrm>
        </p:grpSpPr>
        <p:grpSp>
          <p:nvGrpSpPr>
            <p:cNvPr id="3" name="Groep 2"/>
            <p:cNvGrpSpPr/>
            <p:nvPr/>
          </p:nvGrpSpPr>
          <p:grpSpPr>
            <a:xfrm>
              <a:off x="4788023" y="3956781"/>
              <a:ext cx="4068453" cy="2448273"/>
              <a:chOff x="4788024" y="3573015"/>
              <a:chExt cx="4068453" cy="2448273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573015"/>
                <a:ext cx="4068453" cy="2448273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6372201" y="3622933"/>
                <a:ext cx="771582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plannen</a:t>
                </a:r>
                <a:endParaRPr lang="nl-NL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15" name="Picture 14">
              <a:hlinkClick r:id="rId4"/>
              <a:extLst>
                <a:ext uri="{FF2B5EF4-FFF2-40B4-BE49-F238E27FC236}">
                  <a16:creationId xmlns:a16="http://schemas.microsoft.com/office/drawing/2014/main" id="{8092BD5E-266F-4165-A8AD-C84DB434C22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77072" y="4311180"/>
              <a:ext cx="3690354" cy="1959506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37609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883B3F6-460F-42D1-AA71-E72FFDBF1A2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636912" y="0"/>
            <a:ext cx="13104458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3" y="157466"/>
            <a:ext cx="4160667" cy="4339783"/>
            <a:chOff x="-648580" y="234849"/>
            <a:chExt cx="4068452" cy="2720280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30777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662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Soorten planningen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planningen op basis van bedrijfsdoelen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strategische planning: wat er moet gebeuren om de visie van het bedrijf te verwerkelijken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tactische planning: planning voor afdelingsdoelen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operationele/instrumentele planning: dagelijkse werkzaamheden binnen een team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planningen op basis van termijn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langetermijnplanning: globale planning over verre toekomst, bijv. voor twee jaar of langer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middellangetermijnplanning: concretere planning, bijv. voor een kwartaal tot paar jaar in de toekomst 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kortetermijnplanning</a:t>
              </a: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: concrete planning voor dagelijkse werkzaamheden, bijv. dag, kwartaal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17" y="3530740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5017312" y="2807038"/>
              <a:ext cx="36129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Hoe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zou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jouw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kortetermijnplanning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voor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vandaag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eruit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zien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7C32B068-482B-41DE-8C34-E4C7D4F8CE35}"/>
              </a:ext>
            </a:extLst>
          </p:cNvPr>
          <p:cNvGrpSpPr/>
          <p:nvPr/>
        </p:nvGrpSpPr>
        <p:grpSpPr>
          <a:xfrm>
            <a:off x="4788014" y="4322128"/>
            <a:ext cx="4068453" cy="2305254"/>
            <a:chOff x="4788014" y="4322128"/>
            <a:chExt cx="4068453" cy="2305254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14" y="4322128"/>
              <a:ext cx="4068453" cy="230525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" name="Picture 2">
              <a:hlinkClick r:id="rId4"/>
              <a:extLst>
                <a:ext uri="{FF2B5EF4-FFF2-40B4-BE49-F238E27FC236}">
                  <a16:creationId xmlns:a16="http://schemas.microsoft.com/office/drawing/2014/main" id="{C5A231B0-4C3C-4770-9997-27A5A0C6B7E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39461" y="4566170"/>
              <a:ext cx="3565558" cy="18945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1068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09505DA0-3E8E-4000-808F-84E7E35C190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636912" y="0"/>
            <a:ext cx="13104458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831474" y="157464"/>
            <a:ext cx="4133014" cy="3770148"/>
            <a:chOff x="-605130" y="234848"/>
            <a:chExt cx="4133014" cy="2844260"/>
          </a:xfrm>
        </p:grpSpPr>
        <p:sp>
          <p:nvSpPr>
            <p:cNvPr id="6" name="Afgeronde rechthoek 5"/>
            <p:cNvSpPr/>
            <p:nvPr/>
          </p:nvSpPr>
          <p:spPr>
            <a:xfrm>
              <a:off x="-605130" y="234848"/>
              <a:ext cx="4133014" cy="239914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7862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Soorten planningen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Een werkplanning is een voorbeeld van een </a:t>
              </a:r>
              <a:r>
                <a:rPr lang="nl-NL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kortetermijnplanning</a:t>
              </a: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, waarin de volgende dingen moeten worden omschreven: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wat er gedaan moet worden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wie die werkzaamheden moet doen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wanneer de werkzaamheden gedaan moeten worden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hoe lang de taak maximaal mag duren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welke hulpmiddelen nodig zijn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welke resultaten moeten worden behaald.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831474" y="3515768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50264" y="2797435"/>
              <a:ext cx="40092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Waarom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zet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je in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middellangetermijnplanning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niet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alle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bovenstaande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gegevens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8026306A-981D-40F4-82E4-0413367A59CA}"/>
              </a:ext>
            </a:extLst>
          </p:cNvPr>
          <p:cNvGrpSpPr/>
          <p:nvPr/>
        </p:nvGrpSpPr>
        <p:grpSpPr>
          <a:xfrm>
            <a:off x="4831473" y="4351842"/>
            <a:ext cx="4068453" cy="2257865"/>
            <a:chOff x="4831473" y="4351842"/>
            <a:chExt cx="4068453" cy="2257865"/>
          </a:xfrm>
        </p:grpSpPr>
        <p:grpSp>
          <p:nvGrpSpPr>
            <p:cNvPr id="2" name="Groep 1"/>
            <p:cNvGrpSpPr/>
            <p:nvPr/>
          </p:nvGrpSpPr>
          <p:grpSpPr>
            <a:xfrm>
              <a:off x="4831473" y="4351842"/>
              <a:ext cx="4068453" cy="2257865"/>
              <a:chOff x="4788024" y="3763423"/>
              <a:chExt cx="4068453" cy="2257865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763423"/>
                <a:ext cx="4068453" cy="2257865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4870947" y="3827946"/>
                <a:ext cx="3426096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tips </a:t>
                </a:r>
                <a:r>
                  <a:rPr lang="en-GB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voor</a:t>
                </a:r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 het </a:t>
                </a:r>
                <a:r>
                  <a:rPr lang="en-GB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maken</a:t>
                </a:r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 van </a:t>
                </a:r>
                <a:r>
                  <a:rPr lang="en-GB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ee</a:t>
                </a:r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n planning in Excel</a:t>
                </a:r>
              </a:p>
            </p:txBody>
          </p:sp>
        </p:grpSp>
        <p:pic>
          <p:nvPicPr>
            <p:cNvPr id="3" name="Picture 2">
              <a:hlinkClick r:id="rId4"/>
              <a:extLst>
                <a:ext uri="{FF2B5EF4-FFF2-40B4-BE49-F238E27FC236}">
                  <a16:creationId xmlns:a16="http://schemas.microsoft.com/office/drawing/2014/main" id="{032FF4D1-25BF-4947-89EE-2B974809053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50360" y="4792273"/>
              <a:ext cx="3230677" cy="17154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9022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group of people posing for the camera&#10;&#10;Description automatically generated">
            <a:extLst>
              <a:ext uri="{FF2B5EF4-FFF2-40B4-BE49-F238E27FC236}">
                <a16:creationId xmlns:a16="http://schemas.microsoft.com/office/drawing/2014/main" id="{B27C5693-3EF7-4205-BC84-9C878564F63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71500" y="0"/>
            <a:ext cx="10328076" cy="6885384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4032503"/>
            <a:chOff x="-648580" y="234849"/>
            <a:chExt cx="4068452" cy="2514159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11816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4561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Eisen waaraan een werkplanning aan moet voldoen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gebaseerd op juiste informatie: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personeelsbezetting, contacturen, vakanties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kwaliteiten en wensen van medewerkers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productiviteit van medewerkers (arbeidsproductiviteit)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wettelijke regels arbeidstijden: Arbeidstijdenwet (ATW) en Arbeidsbesluit (ATB)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uit te voeren werkzaamheden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externe omstandigheden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flexibel om te kunnen bijsturen, indien nodig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SMART: Specifiek, Meetbaar, Acceptabel, Realistisch, Tijdsgebonden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3" y="3716709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39209" y="2807038"/>
              <a:ext cx="34687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Voldoen planningen op je werk of jouw eigen planningen aan deze regels? Waarom wel/niet?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3792C8D0-E395-4C83-8D4F-6768DB9F4A28}"/>
              </a:ext>
            </a:extLst>
          </p:cNvPr>
          <p:cNvGrpSpPr/>
          <p:nvPr/>
        </p:nvGrpSpPr>
        <p:grpSpPr>
          <a:xfrm>
            <a:off x="4788023" y="4478433"/>
            <a:ext cx="4068453" cy="2286294"/>
            <a:chOff x="4788023" y="4478433"/>
            <a:chExt cx="4068453" cy="2286294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3" y="4478433"/>
              <a:ext cx="4068453" cy="228629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" name="Picture 1">
              <a:hlinkClick r:id="rId4"/>
              <a:extLst>
                <a:ext uri="{FF2B5EF4-FFF2-40B4-BE49-F238E27FC236}">
                  <a16:creationId xmlns:a16="http://schemas.microsoft.com/office/drawing/2014/main" id="{0BEC607C-63DB-4340-BA5C-EDC881C049D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61788" y="4658605"/>
              <a:ext cx="3676263" cy="194896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7817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picture containing person, indoor, man, window&#10;&#10;Description automatically generated">
            <a:extLst>
              <a:ext uri="{FF2B5EF4-FFF2-40B4-BE49-F238E27FC236}">
                <a16:creationId xmlns:a16="http://schemas.microsoft.com/office/drawing/2014/main" id="{F159F548-48FD-489D-8C1A-E6870DCD6AB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77488" y="0"/>
            <a:ext cx="10285978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966322"/>
            <a:chOff x="-648580" y="234849"/>
            <a:chExt cx="4068452" cy="2602404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96656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544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Werkplanning opstellen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stap 1: taken inventariseren: gegevens verzamelen en invullen in schema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stap 2: beschikbaarheid inventariseren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stap 3: werkplanning opstellen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in Excel of op een planbord: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Op het bord geef je aan welke taken er zijn, wie ze uitvoert en wanneer dat gebeurt.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De meeste werkplanningen zijn digitaal en ze leveren overzichtelijke en inzichtelijke planningen aan.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Elk systeem heeft voor- en nadelen, dus het is belangrijk iets te kiezen dat bij jouw bedrijf past.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7507" y="3315988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86557" y="2815532"/>
              <a:ext cx="3670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Als je zelf een planning maakt, waar doe jij dit dan in? 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1" name="Groep 10">
            <a:extLst>
              <a:ext uri="{FF2B5EF4-FFF2-40B4-BE49-F238E27FC236}">
                <a16:creationId xmlns:a16="http://schemas.microsoft.com/office/drawing/2014/main" id="{D41DA2F8-7483-49F3-BD44-2D75B4A14C55}"/>
              </a:ext>
            </a:extLst>
          </p:cNvPr>
          <p:cNvGrpSpPr/>
          <p:nvPr/>
        </p:nvGrpSpPr>
        <p:grpSpPr>
          <a:xfrm>
            <a:off x="4788024" y="4080350"/>
            <a:ext cx="4068453" cy="2448273"/>
            <a:chOff x="4788024" y="4080350"/>
            <a:chExt cx="4068453" cy="2448273"/>
          </a:xfrm>
        </p:grpSpPr>
        <p:grpSp>
          <p:nvGrpSpPr>
            <p:cNvPr id="12" name="Groep 11"/>
            <p:cNvGrpSpPr/>
            <p:nvPr/>
          </p:nvGrpSpPr>
          <p:grpSpPr>
            <a:xfrm>
              <a:off x="4788024" y="4080350"/>
              <a:ext cx="4068453" cy="2448273"/>
              <a:chOff x="4788024" y="4080350"/>
              <a:chExt cx="4068453" cy="2448273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4080350"/>
                <a:ext cx="4068453" cy="2448273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5356640" y="4155806"/>
                <a:ext cx="3196654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Hoe maak je een goede werkplanning?</a:t>
                </a:r>
              </a:p>
            </p:txBody>
          </p:sp>
        </p:grpSp>
        <p:pic>
          <p:nvPicPr>
            <p:cNvPr id="4" name="Afbeelding 3">
              <a:hlinkClick r:id="rId4"/>
              <a:extLst>
                <a:ext uri="{FF2B5EF4-FFF2-40B4-BE49-F238E27FC236}">
                  <a16:creationId xmlns:a16="http://schemas.microsoft.com/office/drawing/2014/main" id="{FCACDA58-7EA4-41D6-A518-68087644EC2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32038" y="4479015"/>
              <a:ext cx="3667328" cy="19655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32603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group of people sitting at a table&#10;&#10;Description automatically generated">
            <a:extLst>
              <a:ext uri="{FF2B5EF4-FFF2-40B4-BE49-F238E27FC236}">
                <a16:creationId xmlns:a16="http://schemas.microsoft.com/office/drawing/2014/main" id="{69060DD9-DF2C-40EB-BF15-20CF75806A5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71500" y="0"/>
            <a:ext cx="10287000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4340713"/>
            <a:chOff x="-648580" y="234849"/>
            <a:chExt cx="4068452" cy="2693783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96656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6358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Planning evalueren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Werkplanningen evalueren is belangrijk, zowel tussentijds als aan het einde.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Bij tussentijdse evaluatie kun je kijken of je nog op schema loopt en kun je zo nodig bijstellen.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Door jezelf vragen te stellen over het verloop, evalueer je aan het einde de planning.</a:t>
              </a:r>
            </a:p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belangrijk bij een planning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Communiceer over je planning.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Controleer de voortgang tussentijds en stuur bij indien nodig.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Spreek medewerkers aan op hun verantwoordelijkheid.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94034" y="3424004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94690" y="2807038"/>
              <a:ext cx="34687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oe zou een situatie eruitzien waarbij je je niet aan deze adviezen houdt?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5" name="Groep 14">
            <a:extLst>
              <a:ext uri="{FF2B5EF4-FFF2-40B4-BE49-F238E27FC236}">
                <a16:creationId xmlns:a16="http://schemas.microsoft.com/office/drawing/2014/main" id="{2A136E82-94C8-47FE-8D98-EA48DFCC2CD4}"/>
              </a:ext>
            </a:extLst>
          </p:cNvPr>
          <p:cNvGrpSpPr/>
          <p:nvPr/>
        </p:nvGrpSpPr>
        <p:grpSpPr>
          <a:xfrm>
            <a:off x="4725831" y="4081905"/>
            <a:ext cx="4068453" cy="2448273"/>
            <a:chOff x="4787507" y="4171440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87507" y="4171440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1" name="Afbeelding 10">
              <a:hlinkClick r:id="rId4"/>
              <a:extLst>
                <a:ext uri="{FF2B5EF4-FFF2-40B4-BE49-F238E27FC236}">
                  <a16:creationId xmlns:a16="http://schemas.microsoft.com/office/drawing/2014/main" id="{6688B6B1-97FF-45A0-AEA8-5EE54FE5BDF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911859" y="4542687"/>
              <a:ext cx="3896654" cy="1376038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412588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food, white&#10;&#10;Description automatically generated">
            <a:extLst>
              <a:ext uri="{FF2B5EF4-FFF2-40B4-BE49-F238E27FC236}">
                <a16:creationId xmlns:a16="http://schemas.microsoft.com/office/drawing/2014/main" id="{4D7D1B6B-A8A5-4A83-8169-9F7A6C3150E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8" y="0"/>
            <a:ext cx="9142664" cy="6858000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0243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Einde van dit hoofdstuk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48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4" ma:contentTypeDescription="Een nieuw document maken." ma:contentTypeScope="" ma:versionID="df26e2361f59d12fcab5caeb108a0da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2ec27913bf823355671e7e45cf2fbb5d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5A311C-2387-411D-9460-3CB404AF7EF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41610AB-A638-453A-99A3-762E3035E8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1c85b-b197-48cd-8bb1-fe9e9ee0096b"/>
    <ds:schemaRef ds:uri="414a8a67-acf6-4b09-bb49-f84330b442d7"/>
    <ds:schemaRef ds:uri="5ad07612-1080-49cf-8fb2-28e7c3022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4089</TotalTime>
  <Words>586</Words>
  <Application>Microsoft Office PowerPoint</Application>
  <PresentationFormat>Diavoorstelling (4:3)</PresentationFormat>
  <Paragraphs>96</Paragraphs>
  <Slides>8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Calibri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Conny Spijker</dc:creator>
  <cp:lastModifiedBy>Bertus Boer</cp:lastModifiedBy>
  <cp:revision>322</cp:revision>
  <cp:lastPrinted>2018-07-20T06:43:01Z</cp:lastPrinted>
  <dcterms:created xsi:type="dcterms:W3CDTF">2018-03-09T07:58:17Z</dcterms:created>
  <dcterms:modified xsi:type="dcterms:W3CDTF">2023-02-04T08:21:10Z</dcterms:modified>
</cp:coreProperties>
</file>